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9" autoAdjust="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d5f5289b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d5f5289b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d5f5289b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d5f5289b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d5f5289b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d5f5289b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d5f5289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d5f5289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82847be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82847be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82847be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82847be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d5f5289b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d5f5289b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d5f5289b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d5f5289b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82847bef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82847bef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d5f5289b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d5f5289b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82847be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82847be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d5f5289be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d5f5289be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82847bef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82847bef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d5f5289be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d5f5289be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82847bef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82847bef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82847be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82847bef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223787e6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223787e6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223787e6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223787e6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223787e6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223787e67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223787e6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223787e6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82847bef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82847bef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d5f5289b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d5f5289b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82847bef7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82847bef7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d5f5289b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d5f5289b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d5f5289b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d5f5289be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d5f5289b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d5f5289be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d5f5289b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d5f5289be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19daffe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019daffe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82847be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082847bef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82847bef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82847bef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82847bef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082847bef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223787e6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f223787e6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82847bef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82847bef7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fd5f5289be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fd5f5289be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d5f5289b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d5f5289b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223787e67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f223787e67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223787e67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f223787e67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223787e67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223787e67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223787e67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f223787e67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f223787e6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f223787e6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223787e67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f223787e67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f223787e67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f223787e67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f223787e67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f223787e67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d5f5289b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fd5f5289b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f223787e67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f223787e67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f223787e67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f223787e67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13a12d1dc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13a12d1dc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019daffeb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019daffeb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dce321e74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dce321e74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dce321e74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dce321e74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019daffeb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019daffeb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082847bef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082847bef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13a12d1dc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13a12d1dc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13a12d1dc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13a12d1dc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d5f5289b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d5f5289b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13a12d1dc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13a12d1dc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13a12d1dc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13a12d1dc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13a12d1dc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13a12d1dc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13a12d1dc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13a12d1dc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13a12d1dc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13a12d1dc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082847bef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082847bef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14ca47227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14ca47227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14ca47227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14ca47227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4ca47227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14ca47227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14ca47227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14ca47227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d5f5289b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d5f5289b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14ca47227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14ca47227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14ca47227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14ca47227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019daffeb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019daffeb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14ca47227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14ca47227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19daffeb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19daffeb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082847bef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082847bef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fd5f5289b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fd5f5289b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fd5f5289b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fd5f5289b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fd5f5289b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fd5f5289b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fd5f5289b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fd5f5289b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d5f5289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d5f5289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9508b8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9508b84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169508b84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169508b84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019daffeb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019daffeb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019daffeb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019daffeb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019daffeb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019daffeb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019daffeb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019daffeb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019daffeb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019daffeb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69508b84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69508b84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keout.github.i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soojin_0503@naver.co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kimeunseo0603@gmail.com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kr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mailto:soojin_0503@naver.com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kimeunseo0603@gmail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프론트 스터디 - CSS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프론트 스터디 운영진 : 용수진, 김은서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link &amp; import - import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00" y="1334875"/>
            <a:ext cx="336232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>
            <a:off x="1651675" y="2571750"/>
            <a:ext cx="1276800" cy="41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3221400" y="4330525"/>
            <a:ext cx="539100" cy="41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r="36487"/>
          <a:stretch/>
        </p:blipFill>
        <p:spPr>
          <a:xfrm>
            <a:off x="4359100" y="3187375"/>
            <a:ext cx="42589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1651675" y="2171550"/>
            <a:ext cx="3708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221400" y="3930325"/>
            <a:ext cx="3708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4359100" y="2787175"/>
            <a:ext cx="3708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link &amp; import - import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0" y="1978350"/>
            <a:ext cx="33623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3155050" y="2993925"/>
            <a:ext cx="627300" cy="41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155050" y="2593725"/>
            <a:ext cx="3708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4122750" y="2392250"/>
            <a:ext cx="3708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750" y="2754725"/>
            <a:ext cx="4709550" cy="9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link &amp; import - import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91125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888" y="1947850"/>
            <a:ext cx="41243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link &amp; import - import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625" y="1989450"/>
            <a:ext cx="3010750" cy="13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선택자(selector)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선택자란?</a:t>
            </a:r>
            <a:r>
              <a:rPr lang="en-US" altLang="ko" dirty="0"/>
              <a:t> h1</a:t>
            </a:r>
            <a:r>
              <a:rPr lang="ko-KR" altLang="en-US" dirty="0"/>
              <a:t>이 </a:t>
            </a:r>
            <a:r>
              <a:rPr lang="ko-KR" altLang="en-US" dirty="0" err="1"/>
              <a:t>선택자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css 효과 적용을 “어떤” 태그에 할 것인지 정해주는 것.</a:t>
            </a:r>
            <a:endParaRPr dirty="0"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730" y="2571750"/>
            <a:ext cx="5892825" cy="17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선택자 - id &amp; class</a:t>
            </a: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id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사용배경 : css를 주고 싶은 특정한 태그 1개가 있을 때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주민등록번호와 같이, 하나의 html 안에서 유일한 값이다.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b="1" dirty="0">
                <a:highlight>
                  <a:srgbClr val="FFF2CC"/>
                </a:highlight>
              </a:rPr>
              <a:t>중복되어서는 안된다!</a:t>
            </a:r>
            <a:r>
              <a:rPr lang="en-US" altLang="ko" b="1" dirty="0">
                <a:highlight>
                  <a:srgbClr val="FFF2CC"/>
                </a:highlight>
              </a:rPr>
              <a:t> </a:t>
            </a:r>
            <a:endParaRPr b="1" dirty="0">
              <a:highlight>
                <a:srgbClr val="FFF2CC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css 적용방법 : &lt;style&gt; </a:t>
            </a:r>
            <a:r>
              <a:rPr lang="ko" dirty="0">
                <a:solidFill>
                  <a:srgbClr val="FF0000"/>
                </a:solidFill>
              </a:rPr>
              <a:t>#</a:t>
            </a:r>
            <a:r>
              <a:rPr lang="ko" dirty="0"/>
              <a:t>id이름 { 적용하고 싶은 css } &lt;/style&gt;</a:t>
            </a:r>
            <a:endParaRPr lang="en-US" altLang="ko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class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사용배경 : </a:t>
            </a:r>
            <a:r>
              <a:rPr lang="ko" b="1" dirty="0">
                <a:highlight>
                  <a:srgbClr val="FFF2CC"/>
                </a:highlight>
              </a:rPr>
              <a:t>비슷한 특성을 주고 싶은 태그들</a:t>
            </a:r>
            <a:r>
              <a:rPr lang="ko" dirty="0"/>
              <a:t>이 </a:t>
            </a:r>
            <a:r>
              <a:rPr lang="ko" dirty="0">
                <a:solidFill>
                  <a:srgbClr val="FF0000"/>
                </a:solidFill>
              </a:rPr>
              <a:t>여러개</a:t>
            </a:r>
            <a:r>
              <a:rPr lang="ko" dirty="0"/>
              <a:t>일 때.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css 적용방법 : &lt;style&gt; </a:t>
            </a:r>
            <a:r>
              <a:rPr lang="ko" dirty="0">
                <a:solidFill>
                  <a:srgbClr val="FF0000"/>
                </a:solidFill>
              </a:rPr>
              <a:t>.</a:t>
            </a:r>
            <a:r>
              <a:rPr lang="ko" dirty="0"/>
              <a:t>class이름 { 적용하고 싶은 css } &lt;/style&gt;</a:t>
            </a:r>
            <a:endParaRPr dirty="0"/>
          </a:p>
        </p:txBody>
      </p:sp>
      <p:sp>
        <p:nvSpPr>
          <p:cNvPr id="171" name="Google Shape;171;p27"/>
          <p:cNvSpPr txBox="1"/>
          <p:nvPr/>
        </p:nvSpPr>
        <p:spPr>
          <a:xfrm>
            <a:off x="4993200" y="1017725"/>
            <a:ext cx="3839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&lt;h1 id=”a123”&gt;id의 값은 무엇일까요?&lt;/h1&gt;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	a123</a:t>
            </a:r>
            <a:endParaRPr dirty="0"/>
          </a:p>
        </p:txBody>
      </p:sp>
      <p:sp>
        <p:nvSpPr>
          <p:cNvPr id="172" name="Google Shape;172;p27"/>
          <p:cNvSpPr txBox="1"/>
          <p:nvPr/>
        </p:nvSpPr>
        <p:spPr>
          <a:xfrm>
            <a:off x="4070425" y="3810350"/>
            <a:ext cx="35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선택자 - id &amp; class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00" y="1412800"/>
            <a:ext cx="2421025" cy="31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225" y="1864850"/>
            <a:ext cx="3614125" cy="22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350" y="1884563"/>
            <a:ext cx="2589851" cy="217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선택자 - id &amp; class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0" y="1162050"/>
            <a:ext cx="3302726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227" y="1806639"/>
            <a:ext cx="3302725" cy="197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625" y="1162050"/>
            <a:ext cx="311467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선택자 - 부모 자식 선택자</a:t>
            </a:r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부모 자식 선택자란?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부모 태그를 이용해서 자식 태그에게 css 효과를 준다.</a:t>
            </a:r>
            <a:endParaRPr lang="en-US" altLang="ko" dirty="0"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75" y="2283437"/>
            <a:ext cx="3555806" cy="19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5432"/>
            <a:ext cx="3540000" cy="325960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선택자 - 부모 자식 선택자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00" y="1170125"/>
            <a:ext cx="3539995" cy="3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4715100" y="2571750"/>
            <a:ext cx="3253800" cy="1750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css란?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사람들이 보기 편하도록 디자인을 해주는 것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사용방법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&lt;h1 style=”color:red”&gt;Hello&lt;/h1&gt;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b="1" u="sng"/>
              <a:t>&lt;style&gt; h2 { color:red } &lt;/style&gt;</a:t>
            </a:r>
            <a:endParaRPr b="1" u="sng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b="1" u="sng"/>
              <a:t>css 파일을 따로 만들어서 html 연결</a:t>
            </a:r>
            <a:endParaRPr b="1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선택자 - 부모 자식 선택자</a:t>
            </a:r>
            <a:r>
              <a:rPr lang="en-US" altLang="ko" dirty="0"/>
              <a:t> – </a:t>
            </a:r>
            <a:r>
              <a:rPr lang="ko-KR" altLang="en-US" dirty="0"/>
              <a:t>적용범위를 </a:t>
            </a:r>
            <a:r>
              <a:rPr lang="ko-KR" altLang="en-US" dirty="0" err="1"/>
              <a:t>줄여줌</a:t>
            </a:r>
            <a:endParaRPr dirty="0"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7213"/>
            <a:ext cx="8839201" cy="318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00;p31">
            <a:extLst>
              <a:ext uri="{FF2B5EF4-FFF2-40B4-BE49-F238E27FC236}">
                <a16:creationId xmlns:a16="http://schemas.microsoft.com/office/drawing/2014/main" id="{E6AD2D2F-E085-C7B5-7E26-8572426089F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0" y="1608617"/>
            <a:ext cx="2438400" cy="250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02;p31">
            <a:extLst>
              <a:ext uri="{FF2B5EF4-FFF2-40B4-BE49-F238E27FC236}">
                <a16:creationId xmlns:a16="http://schemas.microsoft.com/office/drawing/2014/main" id="{5926E8F5-56D8-D4E3-29EC-C1039616A2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9720" y="1460674"/>
            <a:ext cx="2438397" cy="27710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3;p31">
            <a:extLst>
              <a:ext uri="{FF2B5EF4-FFF2-40B4-BE49-F238E27FC236}">
                <a16:creationId xmlns:a16="http://schemas.microsoft.com/office/drawing/2014/main" id="{DACC3685-FC3B-58BA-BD72-7765869A6D31}"/>
              </a:ext>
            </a:extLst>
          </p:cNvPr>
          <p:cNvSpPr/>
          <p:nvPr/>
        </p:nvSpPr>
        <p:spPr>
          <a:xfrm>
            <a:off x="6429600" y="2484147"/>
            <a:ext cx="2241262" cy="134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선택자 - 가상클래스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앞에서는 class or id or 태그이름으로 태그를 지정했다면, 행동의 변화로도 css 효과를 줄 수 있다.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예) a:active { color:green; } //a태그를 누르고 있으면 색을 초록으로 바꿔라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종류 : active, hover, visited, link, focus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active : 누르고 있는 순간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hover : 누르기 않고 마우스를 올리고 있을 때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visited : 마우스를 누르고 나서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link : 마우스 클릭 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focus : 작성을 위해 클릭한 상태 예) 커서가 깜빡깜빡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000" y="3897950"/>
            <a:ext cx="2340303" cy="4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선택자 - 가상클래스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4693391" cy="39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103" y="1107613"/>
            <a:ext cx="1123597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 rotWithShape="1">
          <a:blip r:embed="rId5">
            <a:alphaModFix/>
          </a:blip>
          <a:srcRect t="8802" r="95509" b="86423"/>
          <a:stretch/>
        </p:blipFill>
        <p:spPr>
          <a:xfrm>
            <a:off x="5410102" y="2044018"/>
            <a:ext cx="1123598" cy="67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105" y="2985576"/>
            <a:ext cx="13335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6743600" y="2025975"/>
            <a:ext cx="218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마우스를 “유튜브” 위에 올렸을 때</a:t>
            </a:r>
            <a:endParaRPr sz="1700"/>
          </a:p>
        </p:txBody>
      </p:sp>
      <p:sp>
        <p:nvSpPr>
          <p:cNvPr id="227" name="Google Shape;227;p34"/>
          <p:cNvSpPr txBox="1"/>
          <p:nvPr/>
        </p:nvSpPr>
        <p:spPr>
          <a:xfrm>
            <a:off x="6882725" y="2936800"/>
            <a:ext cx="1949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a 클릭 하여 방문 이후</a:t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선택자 - 연습</a:t>
            </a:r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dirty="0"/>
              <a:t>선택자 게임 : </a:t>
            </a:r>
            <a:r>
              <a:rPr lang="ko" u="sng" dirty="0">
                <a:solidFill>
                  <a:schemeClr val="hlink"/>
                </a:solidFill>
                <a:hlinkClick r:id="rId3"/>
              </a:rPr>
              <a:t>https://flukeout.github.io</a:t>
            </a:r>
            <a:endParaRPr dirty="0"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643338"/>
            <a:ext cx="481012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속성 - background</a:t>
            </a: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background-color		: 바탕 색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background-image	: 바탕에 이미지 삽입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ko"/>
              <a:t>background-repeat	: 바탕에 삽입한 이미지의 반복여부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속성 - background - 실습 - 환경</a:t>
            </a:r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Visual Studio Code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프론트 스터디 폴더를 생성 후 연결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폴더 연결 방법 : Visual Studio Code &gt; 왼쪽 상당(File) &gt; Open Folder(폴더 열기)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html &amp; css 파일 생성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html 기본태그 작성 : 느낌표 작성후 tab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id가 “bg”인 &lt;div&gt;&lt;/div&gt; 작성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html과 css 연결하기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525" y="1100600"/>
            <a:ext cx="551390" cy="5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26925"/>
            <a:ext cx="1257402" cy="3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565" y="1626925"/>
            <a:ext cx="2041960" cy="3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8300" y="2571750"/>
            <a:ext cx="1183700" cy="3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4638" y="4130150"/>
            <a:ext cx="322946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4113" y="3425463"/>
            <a:ext cx="30194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5061200" y="4140600"/>
            <a:ext cx="768300" cy="259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body" idx="1"/>
          </p:nvPr>
        </p:nvSpPr>
        <p:spPr>
          <a:xfrm>
            <a:off x="311700" y="1164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ko" dirty="0"/>
              <a:t>background-color		: 바탕 색</a:t>
            </a:r>
            <a:endParaRPr dirty="0"/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속성 - background - 실습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59832"/>
          <a:stretch/>
        </p:blipFill>
        <p:spPr>
          <a:xfrm>
            <a:off x="180938" y="2110137"/>
            <a:ext cx="8782126" cy="24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300" y="1237063"/>
            <a:ext cx="4883525" cy="4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00" y="1164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background-image	: 바탕에 이미지 삽입</a:t>
            </a:r>
            <a:endParaRPr/>
          </a:p>
          <a:p>
            <a:pPr marL="914400" lvl="1" indent="-3111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ko" sz="1300"/>
              <a:t>웹에서 이미지 1개를 다운로드 받고 html과 css가 있는 폴더에 이미지 넣기</a:t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21" y="873224"/>
            <a:ext cx="3655550" cy="54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9"/>
          <p:cNvSpPr/>
          <p:nvPr/>
        </p:nvSpPr>
        <p:spPr>
          <a:xfrm>
            <a:off x="5542475" y="1241675"/>
            <a:ext cx="1133400" cy="170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9"/>
          <p:cNvSpPr txBox="1"/>
          <p:nvPr/>
        </p:nvSpPr>
        <p:spPr>
          <a:xfrm>
            <a:off x="7288750" y="1241675"/>
            <a:ext cx="1848300" cy="554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이미지를 잘 보기 위해서 div의 높이 값을 주었다.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70" name="Google Shape;270;p39"/>
          <p:cNvSpPr/>
          <p:nvPr/>
        </p:nvSpPr>
        <p:spPr>
          <a:xfrm rot="5400000">
            <a:off x="6757600" y="1151384"/>
            <a:ext cx="272700" cy="789600"/>
          </a:xfrm>
          <a:prstGeom prst="bentUpArrow">
            <a:avLst>
              <a:gd name="adj1" fmla="val 25000"/>
              <a:gd name="adj2" fmla="val 36198"/>
              <a:gd name="adj3" fmla="val 25000"/>
            </a:avLst>
          </a:prstGeom>
          <a:solidFill>
            <a:schemeClr val="lt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7288750" y="997400"/>
            <a:ext cx="1625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</a:rPr>
              <a:t>다운받은 이미지 이름 예)aa.jpg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속성 - background - 실습</a:t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25" y="2019725"/>
            <a:ext cx="8901550" cy="28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속성 - background - 실습</a:t>
            </a:r>
            <a:endParaRPr/>
          </a:p>
        </p:txBody>
      </p:sp>
      <p:sp>
        <p:nvSpPr>
          <p:cNvPr id="279" name="Google Shape;27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ko"/>
              <a:t>background-repeat	: 바탕에 삽입한 이미지의 반복여부</a:t>
            </a:r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0" y="1663600"/>
            <a:ext cx="8878301" cy="28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550" y="1581000"/>
            <a:ext cx="371475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/>
          <p:nvPr/>
        </p:nvSpPr>
        <p:spPr>
          <a:xfrm>
            <a:off x="5400025" y="2133150"/>
            <a:ext cx="2310600" cy="22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속성 - 타이포그래피(글씨와 관련)</a:t>
            </a:r>
            <a:endParaRPr/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color : 단어의 색깔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red, blue …		//단어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RGB(255, 255, 255)	//RGB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#00FFFF			//16진수</a:t>
            </a:r>
            <a:endParaRPr lang="en-US" altLang="ko" dirty="0"/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text-align : 입력한 글자의 배치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center : 중앙정렬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left/right : 좌/우측 정렬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justify : 문장을 왼쪽과 오른쪽 모두 정렬</a:t>
            </a:r>
            <a:endParaRPr dirty="0"/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</a:blip>
          <a:srcRect l="75411" t="-17799"/>
          <a:stretch/>
        </p:blipFill>
        <p:spPr>
          <a:xfrm>
            <a:off x="4572000" y="2898800"/>
            <a:ext cx="1908574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4">
            <a:alphaModFix/>
          </a:blip>
          <a:srcRect l="68988"/>
          <a:stretch/>
        </p:blipFill>
        <p:spPr>
          <a:xfrm>
            <a:off x="6723725" y="2898800"/>
            <a:ext cx="1908576" cy="6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link &amp; import - link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link</a:t>
            </a:r>
            <a:endParaRPr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rel = “stylesheet”</a:t>
            </a:r>
            <a:endParaRPr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href = “css파일의 경로 작성”</a:t>
            </a:r>
            <a:r>
              <a:rPr lang="en-US" altLang="ko" dirty="0"/>
              <a:t> ex) ~.css </a:t>
            </a:r>
            <a:r>
              <a:rPr lang="ko-KR" altLang="en-US" dirty="0"/>
              <a:t>파일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속성 - 타이포그래피(글씨와 관련)</a:t>
            </a:r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font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추가학습 : https://developer.mozilla.org/ko/docs/Web/CSS/CSS_Fonts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자주 사용하는 font 속성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ko" dirty="0"/>
              <a:t>font-size : 글씨의 크기</a:t>
            </a:r>
            <a:r>
              <a:rPr lang="en-US" altLang="ko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16px)</a:t>
            </a:r>
            <a:endParaRPr sz="1800" dirty="0"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dirty="0"/>
              <a:t>px : 절대적</a:t>
            </a:r>
            <a:endParaRPr dirty="0"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b="1" u="sng" dirty="0"/>
              <a:t>em : 상대적</a:t>
            </a:r>
            <a:r>
              <a:rPr lang="en-US" altLang="ko" b="1" u="sng" dirty="0"/>
              <a:t>(</a:t>
            </a:r>
            <a:r>
              <a:rPr lang="ko-KR" altLang="en-US" b="1" u="sng" dirty="0"/>
              <a:t>변하는 단위</a:t>
            </a:r>
            <a:r>
              <a:rPr lang="en-US" altLang="ko-KR" b="1" u="sng" dirty="0"/>
              <a:t>) </a:t>
            </a:r>
            <a:r>
              <a:rPr lang="ko-KR" altLang="en-US" b="1" u="sng" dirty="0"/>
              <a:t>사용 권고</a:t>
            </a:r>
            <a:endParaRPr b="1" u="sng" dirty="0"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altLang="ko" b="1" u="sng" dirty="0"/>
              <a:t>R</a:t>
            </a:r>
            <a:r>
              <a:rPr lang="ko" b="1" u="sng" dirty="0"/>
              <a:t>em : 상대적</a:t>
            </a:r>
            <a:r>
              <a:rPr lang="en-US" altLang="ko" b="1" u="sng" dirty="0"/>
              <a:t>(</a:t>
            </a:r>
            <a:r>
              <a:rPr lang="ko-KR" altLang="en-US" b="1" u="sng" dirty="0"/>
              <a:t>변하는 단위</a:t>
            </a:r>
            <a:r>
              <a:rPr lang="en-US" altLang="ko-KR" b="1" u="sng" dirty="0"/>
              <a:t>) </a:t>
            </a:r>
            <a:r>
              <a:rPr lang="ko-KR" altLang="en-US" b="1" u="sng" dirty="0"/>
              <a:t>사용 권고</a:t>
            </a:r>
            <a:endParaRPr dirty="0"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dirty="0"/>
              <a:t>예) 16px, 30px 등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US" altLang="ko" dirty="0"/>
              <a:t>F</a:t>
            </a:r>
            <a:r>
              <a:rPr lang="ko" dirty="0"/>
              <a:t>ont-family : 글씨체 예) 맑은 고딕, 돋움체 등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ko" dirty="0"/>
              <a:t>font-weight : 글씨두께</a:t>
            </a:r>
            <a:endParaRPr dirty="0"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dirty="0"/>
              <a:t>예) bold(굵은체), normal(보통), lighter(얉은), 100(얇음) ~ 900(굵음)</a:t>
            </a:r>
            <a:endParaRPr dirty="0"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700" y="0"/>
            <a:ext cx="16242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과제1</a:t>
            </a:r>
            <a:endParaRPr dirty="0"/>
          </a:p>
        </p:txBody>
      </p:sp>
      <p:sp>
        <p:nvSpPr>
          <p:cNvPr id="303" name="Google Shape;30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작성내용 : 오늘 수업 정리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작성방식 : HTML &amp; 별도의 CSS 파일을 이용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작성조건 : 선택자와 background, font에서 최소 1개씩 이용하기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제출일 : 오늘 ~ </a:t>
            </a:r>
            <a:r>
              <a:rPr lang="ko-KR" altLang="en-US" dirty="0"/>
              <a:t>다음주 월요일</a:t>
            </a:r>
            <a:r>
              <a:rPr lang="ko" dirty="0"/>
              <a:t>까지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제출방식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담당 프론트 스터디 운영진의 이메일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altLang="ko" dirty="0" err="1"/>
              <a:t>Vscode</a:t>
            </a:r>
            <a:r>
              <a:rPr lang="en-US" altLang="ko" dirty="0"/>
              <a:t> </a:t>
            </a:r>
            <a:r>
              <a:rPr lang="ko-KR" altLang="en-US" dirty="0"/>
              <a:t>확장자 </a:t>
            </a:r>
            <a:r>
              <a:rPr lang="en-US" altLang="ko" dirty="0" err="1"/>
              <a:t>Codesnap</a:t>
            </a:r>
            <a:r>
              <a:rPr lang="ko-KR" altLang="en-US" dirty="0"/>
              <a:t>을 이용 </a:t>
            </a:r>
            <a:r>
              <a:rPr lang="en-US" altLang="ko-KR" dirty="0"/>
              <a:t>-&gt; install </a:t>
            </a:r>
            <a:r>
              <a:rPr lang="ko-KR" altLang="en-US" dirty="0"/>
              <a:t>후 </a:t>
            </a:r>
            <a:r>
              <a:rPr lang="en-US" altLang="ko-KR" dirty="0"/>
              <a:t>ctrl + shift + p &gt; </a:t>
            </a:r>
            <a:r>
              <a:rPr lang="ko-KR" altLang="en-US" dirty="0"/>
              <a:t>코드 전체 선택 </a:t>
            </a:r>
            <a:r>
              <a:rPr lang="en-US" altLang="ko-KR" dirty="0"/>
              <a:t>&gt; </a:t>
            </a:r>
            <a:r>
              <a:rPr lang="en-US" altLang="ko-KR" dirty="0" err="1"/>
              <a:t>codesnap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  <a:endParaRPr dirty="0"/>
          </a:p>
        </p:txBody>
      </p:sp>
      <p:sp>
        <p:nvSpPr>
          <p:cNvPr id="304" name="Google Shape;304;p43"/>
          <p:cNvSpPr txBox="1"/>
          <p:nvPr/>
        </p:nvSpPr>
        <p:spPr>
          <a:xfrm>
            <a:off x="311700" y="3575200"/>
            <a:ext cx="8520600" cy="1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선택자 = id, class, 부모자식, 가상클래스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background = color, image, repeat</a:t>
            </a:r>
            <a:endParaRPr sz="1800" b="1" u="sng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font = color, text-align, font-size, font-family(google fonts이용), font-weight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담당 프론트 스터디 운영진</a:t>
            </a:r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4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용수진(</a:t>
            </a:r>
            <a:r>
              <a:rPr lang="ko" u="sng">
                <a:solidFill>
                  <a:schemeClr val="hlink"/>
                </a:solidFill>
                <a:hlinkClick r:id="rId3"/>
              </a:rPr>
              <a:t>soojin_0503@naver.com</a:t>
            </a:r>
            <a:r>
              <a:rPr lang="ko"/>
              <a:t>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고선진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김도연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김채현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김하경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나민경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정지현</a:t>
            </a:r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1"/>
          </p:nvPr>
        </p:nvSpPr>
        <p:spPr>
          <a:xfrm>
            <a:off x="4718925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김은서(</a:t>
            </a:r>
            <a:r>
              <a:rPr lang="ko" u="sng" dirty="0">
                <a:solidFill>
                  <a:schemeClr val="hlink"/>
                </a:solidFill>
                <a:hlinkClick r:id="rId4"/>
              </a:rPr>
              <a:t>kimeunseo0603@gmail.com</a:t>
            </a:r>
            <a:r>
              <a:rPr lang="ko" dirty="0"/>
              <a:t>)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정채원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조혜현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표정인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한송이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허정윤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</a:t>
            </a:r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상속이란?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부모에게 물려받은 속성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b="1" u="sng"/>
              <a:t>주의! 모든 태그들이 상속(inherited) 되는 것은 아니다.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/>
        </p:nvSpPr>
        <p:spPr>
          <a:xfrm>
            <a:off x="461825" y="1786800"/>
            <a:ext cx="4176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/>
              <a:t>문제)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/>
              <a:t>id=”me”가 가지고 있는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/>
              <a:t>속성들은?</a:t>
            </a:r>
            <a:endParaRPr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726B1-C46D-1522-F47A-68E204F6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2173515"/>
            <a:ext cx="4600575" cy="2066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1BC874-27B7-29DC-672E-A52259AD3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87" y="837158"/>
            <a:ext cx="436245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C8CE71-57F6-CE25-F778-1A8554F6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2173515"/>
            <a:ext cx="4600575" cy="2066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7A9340-1EA5-3BC4-C286-B3209858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67550"/>
            <a:ext cx="4362450" cy="1143000"/>
          </a:xfrm>
          <a:prstGeom prst="rect">
            <a:avLst/>
          </a:prstGeom>
        </p:spPr>
      </p:pic>
      <p:sp>
        <p:nvSpPr>
          <p:cNvPr id="343" name="Google Shape;343;p50"/>
          <p:cNvSpPr/>
          <p:nvPr/>
        </p:nvSpPr>
        <p:spPr>
          <a:xfrm>
            <a:off x="1709800" y="1010625"/>
            <a:ext cx="2662200" cy="102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351450" y="247425"/>
            <a:ext cx="844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문제) 홍길동이 가지고 있는 속성들은?</a:t>
            </a:r>
            <a:endParaRPr sz="2000" b="1"/>
          </a:p>
        </p:txBody>
      </p:sp>
      <p:sp>
        <p:nvSpPr>
          <p:cNvPr id="345" name="Google Shape;345;p50"/>
          <p:cNvSpPr txBox="1"/>
          <p:nvPr/>
        </p:nvSpPr>
        <p:spPr>
          <a:xfrm>
            <a:off x="351450" y="1064700"/>
            <a:ext cx="1275900" cy="8004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grandmo-ther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351450" y="2325450"/>
            <a:ext cx="1275900" cy="4926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parent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351450" y="3586200"/>
            <a:ext cx="1275900" cy="4926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me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1782600" y="1064700"/>
            <a:ext cx="11451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1782600" y="1557300"/>
            <a:ext cx="25014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background-color : orange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5507175" y="2824130"/>
            <a:ext cx="1486800" cy="24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0"/>
          <p:cNvSpPr/>
          <p:nvPr/>
        </p:nvSpPr>
        <p:spPr>
          <a:xfrm>
            <a:off x="6280725" y="3069735"/>
            <a:ext cx="2501400" cy="24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0"/>
          <p:cNvSpPr/>
          <p:nvPr/>
        </p:nvSpPr>
        <p:spPr>
          <a:xfrm>
            <a:off x="1702200" y="2177650"/>
            <a:ext cx="2662200" cy="10245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0"/>
          <p:cNvSpPr txBox="1"/>
          <p:nvPr/>
        </p:nvSpPr>
        <p:spPr>
          <a:xfrm>
            <a:off x="1775000" y="2231725"/>
            <a:ext cx="1145100" cy="400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1775000" y="2724325"/>
            <a:ext cx="1486800" cy="400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font-size : 50px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50"/>
          <p:cNvSpPr/>
          <p:nvPr/>
        </p:nvSpPr>
        <p:spPr>
          <a:xfrm>
            <a:off x="5507175" y="2824130"/>
            <a:ext cx="1547100" cy="2472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0"/>
          <p:cNvSpPr/>
          <p:nvPr/>
        </p:nvSpPr>
        <p:spPr>
          <a:xfrm>
            <a:off x="5768415" y="3285085"/>
            <a:ext cx="1687800" cy="2472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0"/>
          <p:cNvSpPr/>
          <p:nvPr/>
        </p:nvSpPr>
        <p:spPr>
          <a:xfrm>
            <a:off x="1709800" y="3586200"/>
            <a:ext cx="2662200" cy="5556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0"/>
          <p:cNvSpPr txBox="1"/>
          <p:nvPr/>
        </p:nvSpPr>
        <p:spPr>
          <a:xfrm>
            <a:off x="1782600" y="3663900"/>
            <a:ext cx="1275900" cy="4002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black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9" name="Google Shape;359;p50"/>
          <p:cNvSpPr/>
          <p:nvPr/>
        </p:nvSpPr>
        <p:spPr>
          <a:xfrm>
            <a:off x="5414025" y="3566803"/>
            <a:ext cx="1640250" cy="155142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/>
          <p:nvPr/>
        </p:nvSpPr>
        <p:spPr>
          <a:xfrm>
            <a:off x="1709800" y="1010625"/>
            <a:ext cx="2662200" cy="102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1"/>
          <p:cNvSpPr txBox="1"/>
          <p:nvPr/>
        </p:nvSpPr>
        <p:spPr>
          <a:xfrm>
            <a:off x="351450" y="247425"/>
            <a:ext cx="844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상속이란,</a:t>
            </a:r>
            <a:endParaRPr sz="2000" b="1"/>
          </a:p>
        </p:txBody>
      </p:sp>
      <p:sp>
        <p:nvSpPr>
          <p:cNvPr id="366" name="Google Shape;366;p51"/>
          <p:cNvSpPr txBox="1"/>
          <p:nvPr/>
        </p:nvSpPr>
        <p:spPr>
          <a:xfrm>
            <a:off x="351450" y="1064700"/>
            <a:ext cx="1275900" cy="8004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grandmo-ther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67" name="Google Shape;367;p51"/>
          <p:cNvSpPr txBox="1"/>
          <p:nvPr/>
        </p:nvSpPr>
        <p:spPr>
          <a:xfrm>
            <a:off x="351450" y="2325450"/>
            <a:ext cx="1275900" cy="4926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parent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68" name="Google Shape;368;p51"/>
          <p:cNvSpPr txBox="1"/>
          <p:nvPr/>
        </p:nvSpPr>
        <p:spPr>
          <a:xfrm>
            <a:off x="351450" y="3586200"/>
            <a:ext cx="1275900" cy="4926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me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69" name="Google Shape;369;p51"/>
          <p:cNvSpPr txBox="1"/>
          <p:nvPr/>
        </p:nvSpPr>
        <p:spPr>
          <a:xfrm>
            <a:off x="1782600" y="1064700"/>
            <a:ext cx="11451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51"/>
          <p:cNvSpPr txBox="1"/>
          <p:nvPr/>
        </p:nvSpPr>
        <p:spPr>
          <a:xfrm>
            <a:off x="1782600" y="1557300"/>
            <a:ext cx="25014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background-color : orange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4505000" y="2157550"/>
            <a:ext cx="2662200" cy="10245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1"/>
          <p:cNvSpPr txBox="1"/>
          <p:nvPr/>
        </p:nvSpPr>
        <p:spPr>
          <a:xfrm>
            <a:off x="4577800" y="2211625"/>
            <a:ext cx="1145100" cy="400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51"/>
          <p:cNvSpPr txBox="1"/>
          <p:nvPr/>
        </p:nvSpPr>
        <p:spPr>
          <a:xfrm>
            <a:off x="4577800" y="2704225"/>
            <a:ext cx="1486800" cy="400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font-size : 50px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7307975" y="3773450"/>
            <a:ext cx="1416600" cy="5556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1"/>
          <p:cNvSpPr txBox="1"/>
          <p:nvPr/>
        </p:nvSpPr>
        <p:spPr>
          <a:xfrm>
            <a:off x="7380775" y="3851150"/>
            <a:ext cx="1275900" cy="4002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black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51"/>
          <p:cNvSpPr/>
          <p:nvPr/>
        </p:nvSpPr>
        <p:spPr>
          <a:xfrm>
            <a:off x="1709800" y="2157550"/>
            <a:ext cx="2662200" cy="102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"/>
          <p:cNvSpPr txBox="1"/>
          <p:nvPr/>
        </p:nvSpPr>
        <p:spPr>
          <a:xfrm>
            <a:off x="1782600" y="2211625"/>
            <a:ext cx="11451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p51"/>
          <p:cNvSpPr txBox="1"/>
          <p:nvPr/>
        </p:nvSpPr>
        <p:spPr>
          <a:xfrm>
            <a:off x="1782600" y="2704225"/>
            <a:ext cx="25014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background-color : orange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51"/>
          <p:cNvSpPr/>
          <p:nvPr/>
        </p:nvSpPr>
        <p:spPr>
          <a:xfrm>
            <a:off x="4512775" y="3304475"/>
            <a:ext cx="2662200" cy="10245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4585575" y="3358550"/>
            <a:ext cx="1145100" cy="400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4585575" y="3851150"/>
            <a:ext cx="1486800" cy="400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font-size : 50px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2" name="Google Shape;382;p51"/>
          <p:cNvSpPr/>
          <p:nvPr/>
        </p:nvSpPr>
        <p:spPr>
          <a:xfrm>
            <a:off x="1717575" y="3304475"/>
            <a:ext cx="2662200" cy="102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1"/>
          <p:cNvSpPr txBox="1"/>
          <p:nvPr/>
        </p:nvSpPr>
        <p:spPr>
          <a:xfrm>
            <a:off x="1790375" y="3358550"/>
            <a:ext cx="11451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1790375" y="3851150"/>
            <a:ext cx="25014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background-color : orange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5" name="Google Shape;385;p51"/>
          <p:cNvCxnSpPr>
            <a:stCxn id="377" idx="1"/>
            <a:endCxn id="377" idx="3"/>
          </p:cNvCxnSpPr>
          <p:nvPr/>
        </p:nvCxnSpPr>
        <p:spPr>
          <a:xfrm>
            <a:off x="1782600" y="2411725"/>
            <a:ext cx="1145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51"/>
          <p:cNvCxnSpPr/>
          <p:nvPr/>
        </p:nvCxnSpPr>
        <p:spPr>
          <a:xfrm>
            <a:off x="1790375" y="3558650"/>
            <a:ext cx="1145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51"/>
          <p:cNvCxnSpPr/>
          <p:nvPr/>
        </p:nvCxnSpPr>
        <p:spPr>
          <a:xfrm>
            <a:off x="4585575" y="3558650"/>
            <a:ext cx="1145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51"/>
          <p:cNvSpPr/>
          <p:nvPr/>
        </p:nvSpPr>
        <p:spPr>
          <a:xfrm>
            <a:off x="1709800" y="3773450"/>
            <a:ext cx="7014900" cy="555600"/>
          </a:xfrm>
          <a:prstGeom prst="rect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link &amp; import - link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9825"/>
            <a:ext cx="2692475" cy="1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572987" y="2407355"/>
            <a:ext cx="1407900" cy="496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351" y="1017737"/>
            <a:ext cx="5681124" cy="83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3351" y="2072714"/>
            <a:ext cx="2943513" cy="129673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 rot="250667">
            <a:off x="1993984" y="2539392"/>
            <a:ext cx="1700719" cy="49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5" y="3721550"/>
            <a:ext cx="9124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코드</a:t>
            </a:r>
            <a:endParaRPr/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200" y="778238"/>
            <a:ext cx="3731089" cy="38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75" y="1863792"/>
            <a:ext cx="4789500" cy="164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결과</a:t>
            </a:r>
            <a:endParaRPr/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44409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/>
        </p:nvSpPr>
        <p:spPr>
          <a:xfrm>
            <a:off x="311700" y="2766625"/>
            <a:ext cx="3118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id=”me”가 가지고 있는 속성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background-color : orange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font-size : 50px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color : black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</a:t>
            </a:r>
            <a:endParaRPr/>
          </a:p>
        </p:txBody>
      </p:sp>
      <p:sp>
        <p:nvSpPr>
          <p:cNvPr id="408" name="Google Shape;408;p54"/>
          <p:cNvSpPr txBox="1">
            <a:spLocks noGrp="1"/>
          </p:cNvSpPr>
          <p:nvPr>
            <p:ph type="body" idx="1"/>
          </p:nvPr>
        </p:nvSpPr>
        <p:spPr>
          <a:xfrm>
            <a:off x="155850" y="2855425"/>
            <a:ext cx="64590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Q. 왜 grandmother하고 parent한테 받은 color를 냅두고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   , me의 color가 적용된 것인가?</a:t>
            </a:r>
            <a:r>
              <a:rPr lang="ko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9" name="Google Shape;409;p54"/>
          <p:cNvSpPr txBox="1"/>
          <p:nvPr/>
        </p:nvSpPr>
        <p:spPr>
          <a:xfrm>
            <a:off x="381488" y="1902200"/>
            <a:ext cx="1275900" cy="4926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me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10" name="Google Shape;410;p54"/>
          <p:cNvSpPr/>
          <p:nvPr/>
        </p:nvSpPr>
        <p:spPr>
          <a:xfrm>
            <a:off x="7338013" y="2089450"/>
            <a:ext cx="1416600" cy="5556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4"/>
          <p:cNvSpPr txBox="1"/>
          <p:nvPr/>
        </p:nvSpPr>
        <p:spPr>
          <a:xfrm>
            <a:off x="7410813" y="2167150"/>
            <a:ext cx="1275900" cy="4002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color : black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2" name="Google Shape;412;p54"/>
          <p:cNvSpPr/>
          <p:nvPr/>
        </p:nvSpPr>
        <p:spPr>
          <a:xfrm>
            <a:off x="4542813" y="1620475"/>
            <a:ext cx="2662200" cy="10245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4"/>
          <p:cNvSpPr txBox="1"/>
          <p:nvPr/>
        </p:nvSpPr>
        <p:spPr>
          <a:xfrm>
            <a:off x="4615613" y="1674550"/>
            <a:ext cx="1145100" cy="400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4" name="Google Shape;414;p54"/>
          <p:cNvSpPr txBox="1"/>
          <p:nvPr/>
        </p:nvSpPr>
        <p:spPr>
          <a:xfrm>
            <a:off x="4615613" y="2167150"/>
            <a:ext cx="1486800" cy="400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font-size : 50px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5" name="Google Shape;415;p54"/>
          <p:cNvSpPr/>
          <p:nvPr/>
        </p:nvSpPr>
        <p:spPr>
          <a:xfrm>
            <a:off x="1747613" y="1620475"/>
            <a:ext cx="2662200" cy="102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4"/>
          <p:cNvSpPr txBox="1"/>
          <p:nvPr/>
        </p:nvSpPr>
        <p:spPr>
          <a:xfrm>
            <a:off x="1820413" y="1674550"/>
            <a:ext cx="11451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color : 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1820413" y="2167150"/>
            <a:ext cx="25014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background-color : orange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18" name="Google Shape;418;p54"/>
          <p:cNvCxnSpPr/>
          <p:nvPr/>
        </p:nvCxnSpPr>
        <p:spPr>
          <a:xfrm>
            <a:off x="1820413" y="1874650"/>
            <a:ext cx="1145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54"/>
          <p:cNvCxnSpPr/>
          <p:nvPr/>
        </p:nvCxnSpPr>
        <p:spPr>
          <a:xfrm>
            <a:off x="4615613" y="1874650"/>
            <a:ext cx="1145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54"/>
          <p:cNvSpPr/>
          <p:nvPr/>
        </p:nvSpPr>
        <p:spPr>
          <a:xfrm>
            <a:off x="1747613" y="2089438"/>
            <a:ext cx="7014900" cy="555600"/>
          </a:xfrm>
          <a:prstGeom prst="rect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4"/>
          <p:cNvSpPr txBox="1">
            <a:spLocks noGrp="1"/>
          </p:cNvSpPr>
          <p:nvPr>
            <p:ph type="body" idx="1"/>
          </p:nvPr>
        </p:nvSpPr>
        <p:spPr>
          <a:xfrm>
            <a:off x="311700" y="3996100"/>
            <a:ext cx="8520600" cy="408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A. 상속에 있는 ‘우선순위’ 때문이다.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- 우선순위</a:t>
            </a:r>
            <a:endParaRPr/>
          </a:p>
        </p:txBody>
      </p:sp>
      <p:sp>
        <p:nvSpPr>
          <p:cNvPr id="427" name="Google Shape;42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1순위 : 속성 값 뒤에 !important를 붙은 속성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/>
              <a:t>2순위 : HTML에서 style을 직접 지정한 속성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/>
              <a:t>3순위 : #id로 지정한 속성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/>
              <a:t>4순위 : .클래스, 가상클래스로 지정한 속성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/>
              <a:t>5순위 : 태그 이름으로 지정한 속성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dirty="0"/>
              <a:t>6순위 : 상위 객체에 의해 상속된 속성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/>
          <p:nvPr/>
        </p:nvSpPr>
        <p:spPr>
          <a:xfrm>
            <a:off x="187875" y="168175"/>
            <a:ext cx="103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html</a:t>
            </a:r>
            <a:endParaRPr sz="2000" b="1"/>
          </a:p>
        </p:txBody>
      </p:sp>
      <p:sp>
        <p:nvSpPr>
          <p:cNvPr id="433" name="Google Shape;433;p56"/>
          <p:cNvSpPr txBox="1"/>
          <p:nvPr/>
        </p:nvSpPr>
        <p:spPr>
          <a:xfrm>
            <a:off x="5101200" y="168175"/>
            <a:ext cx="103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css</a:t>
            </a:r>
            <a:endParaRPr sz="2000" b="1"/>
          </a:p>
        </p:txBody>
      </p:sp>
      <p:pic>
        <p:nvPicPr>
          <p:cNvPr id="434" name="Google Shape;4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200" y="778238"/>
            <a:ext cx="3731089" cy="38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75" y="1863792"/>
            <a:ext cx="4789500" cy="164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9913"/>
            <a:ext cx="7159375" cy="20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상속 - 우선순위</a:t>
            </a:r>
            <a:endParaRPr/>
          </a:p>
        </p:txBody>
      </p:sp>
      <p:sp>
        <p:nvSpPr>
          <p:cNvPr id="442" name="Google Shape;44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0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20" b="1" u="sng">
                <a:solidFill>
                  <a:schemeClr val="dk1"/>
                </a:solidFill>
              </a:rPr>
              <a:t>1순위 : 속성 값 뒤에 !important를 붙은 속성</a:t>
            </a:r>
            <a:endParaRPr/>
          </a:p>
        </p:txBody>
      </p:sp>
      <p:sp>
        <p:nvSpPr>
          <p:cNvPr id="443" name="Google Shape;443;p57"/>
          <p:cNvSpPr/>
          <p:nvPr/>
        </p:nvSpPr>
        <p:spPr>
          <a:xfrm>
            <a:off x="2363225" y="3129200"/>
            <a:ext cx="1412700" cy="30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4" name="Google Shape;444;p57"/>
          <p:cNvCxnSpPr/>
          <p:nvPr/>
        </p:nvCxnSpPr>
        <p:spPr>
          <a:xfrm>
            <a:off x="2214125" y="2885225"/>
            <a:ext cx="1561800" cy="6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5" name="Google Shape;4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326" y="2671651"/>
            <a:ext cx="3704200" cy="23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00250"/>
            <a:ext cx="5582618" cy="16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- 우선순위</a:t>
            </a:r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1820" b="1" u="sng">
                <a:solidFill>
                  <a:schemeClr val="dk1"/>
                </a:solidFill>
              </a:rPr>
              <a:t>1순위 : 속성 값 뒤에 !important를 붙은 속성</a:t>
            </a:r>
            <a:endParaRPr sz="1820"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1820"/>
          </a:p>
        </p:txBody>
      </p:sp>
      <p:sp>
        <p:nvSpPr>
          <p:cNvPr id="460" name="Google Shape;460;p58"/>
          <p:cNvSpPr/>
          <p:nvPr/>
        </p:nvSpPr>
        <p:spPr>
          <a:xfrm>
            <a:off x="2918385" y="2569875"/>
            <a:ext cx="1352700" cy="26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1" name="Google Shape;461;p58"/>
          <p:cNvCxnSpPr/>
          <p:nvPr/>
        </p:nvCxnSpPr>
        <p:spPr>
          <a:xfrm rot="10800000" flipH="1">
            <a:off x="1923750" y="3014825"/>
            <a:ext cx="1086000" cy="318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2" name="Google Shape;4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063" y="2974925"/>
            <a:ext cx="25812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75" y="1840625"/>
            <a:ext cx="5287461" cy="1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613" y="2771783"/>
            <a:ext cx="216217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- 우선순위</a:t>
            </a:r>
            <a:endParaRPr/>
          </a:p>
        </p:txBody>
      </p:sp>
      <p:sp>
        <p:nvSpPr>
          <p:cNvPr id="470" name="Google Shape;470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560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 u="sng">
                <a:solidFill>
                  <a:schemeClr val="dk1"/>
                </a:solidFill>
              </a:rPr>
              <a:t>2순위 : HTML에서 style을 직접 지정한 속성</a:t>
            </a:r>
            <a:endParaRPr/>
          </a:p>
        </p:txBody>
      </p:sp>
      <p:sp>
        <p:nvSpPr>
          <p:cNvPr id="472" name="Google Shape;472;p59"/>
          <p:cNvSpPr/>
          <p:nvPr/>
        </p:nvSpPr>
        <p:spPr>
          <a:xfrm>
            <a:off x="2899425" y="2328575"/>
            <a:ext cx="1489800" cy="26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9"/>
          <p:cNvSpPr/>
          <p:nvPr/>
        </p:nvSpPr>
        <p:spPr>
          <a:xfrm>
            <a:off x="5086338" y="1017725"/>
            <a:ext cx="3936900" cy="12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- 우선순위</a:t>
            </a:r>
            <a:endParaRPr/>
          </a:p>
        </p:txBody>
      </p:sp>
      <p:sp>
        <p:nvSpPr>
          <p:cNvPr id="483" name="Google Shape;483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 u="sng">
                <a:solidFill>
                  <a:schemeClr val="dk1"/>
                </a:solidFill>
              </a:rPr>
              <a:t>3순위 : #id로 지정한 속성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493" name="Google Shape;4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818" y="1560100"/>
            <a:ext cx="3144675" cy="35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0"/>
          <p:cNvSpPr/>
          <p:nvPr/>
        </p:nvSpPr>
        <p:spPr>
          <a:xfrm>
            <a:off x="2113170" y="3598250"/>
            <a:ext cx="1249500" cy="18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286" y="2085465"/>
            <a:ext cx="23241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- 우선순위</a:t>
            </a:r>
            <a:endParaRPr/>
          </a:p>
        </p:txBody>
      </p:sp>
      <p:sp>
        <p:nvSpPr>
          <p:cNvPr id="501" name="Google Shape;501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 u="sng">
                <a:solidFill>
                  <a:schemeClr val="dk1"/>
                </a:solidFill>
              </a:rPr>
              <a:t>4순위 : .클래스, 가상클래스로 지정한 속성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508" name="Google Shape;5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185" y="2256240"/>
            <a:ext cx="26289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480" y="1518507"/>
            <a:ext cx="2079450" cy="3706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link &amp; import </a:t>
            </a:r>
            <a:r>
              <a:rPr lang="en-US" altLang="ko" dirty="0"/>
              <a:t>–</a:t>
            </a:r>
            <a:r>
              <a:rPr lang="ko" dirty="0"/>
              <a:t> link</a:t>
            </a:r>
            <a:r>
              <a:rPr lang="en-US" altLang="ko" dirty="0"/>
              <a:t> </a:t>
            </a:r>
            <a:r>
              <a:rPr lang="en-US" altLang="ko" dirty="0" err="1"/>
              <a:t>css</a:t>
            </a:r>
            <a:r>
              <a:rPr lang="ko-KR" altLang="en-US" dirty="0"/>
              <a:t>파일이 같은 선상에 없을 때</a:t>
            </a:r>
            <a:br>
              <a:rPr lang="en-US" altLang="ko-KR" dirty="0"/>
            </a:b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r="12679"/>
          <a:stretch/>
        </p:blipFill>
        <p:spPr>
          <a:xfrm>
            <a:off x="208725" y="1454000"/>
            <a:ext cx="2805425" cy="17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722250" y="2152127"/>
            <a:ext cx="1509900" cy="41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849" y="2152125"/>
            <a:ext cx="3972341" cy="13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 rot="625668">
            <a:off x="2244908" y="2340104"/>
            <a:ext cx="1700587" cy="4988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2158" y="1316350"/>
            <a:ext cx="66915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84875"/>
            <a:ext cx="8839200" cy="100593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5708825" y="1375075"/>
            <a:ext cx="1330200" cy="41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- 우선순위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 u="sng">
                <a:solidFill>
                  <a:schemeClr val="dk1"/>
                </a:solidFill>
              </a:rPr>
              <a:t>5순위 : 태그 이름으로 지정한 속성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880" y="1706650"/>
            <a:ext cx="36385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568" y="2352813"/>
            <a:ext cx="22193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- 우선순위</a:t>
            </a:r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 u="sng">
                <a:solidFill>
                  <a:schemeClr val="dk1"/>
                </a:solidFill>
              </a:rPr>
              <a:t>6순위 : 상위 객체에 의해 상속된 속성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538" name="Google Shape;5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791" y="0"/>
            <a:ext cx="387221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913" y="2260700"/>
            <a:ext cx="218122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2;p59">
            <a:extLst>
              <a:ext uri="{FF2B5EF4-FFF2-40B4-BE49-F238E27FC236}">
                <a16:creationId xmlns:a16="http://schemas.microsoft.com/office/drawing/2014/main" id="{8673E46A-3FB3-0A09-EAAD-78AF16D174C8}"/>
              </a:ext>
            </a:extLst>
          </p:cNvPr>
          <p:cNvSpPr/>
          <p:nvPr/>
        </p:nvSpPr>
        <p:spPr>
          <a:xfrm>
            <a:off x="5271790" y="1193050"/>
            <a:ext cx="2256769" cy="10676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 - 우선순위</a:t>
            </a:r>
            <a:endParaRPr/>
          </a:p>
        </p:txBody>
      </p:sp>
      <p:sp>
        <p:nvSpPr>
          <p:cNvPr id="545" name="Google Shape;545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1순위 : 속성 값 뒤에 !important를 붙은 속성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2순위 : HTML에서 style을 직접 지정한 속성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3순위 : #id로 지정한 속성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4순위 : .클래스, 가상클래스로 지정한 속성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5순위 : 태그 이름으로 지정한 속성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6순위 : 상위 객체에 의해 상속된 속성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</a:t>
            </a:r>
            <a:endParaRPr/>
          </a:p>
        </p:txBody>
      </p:sp>
      <p:sp>
        <p:nvSpPr>
          <p:cNvPr id="555" name="Google Shape;5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박스 모델이란?</a:t>
            </a:r>
            <a:endParaRPr/>
          </a:p>
        </p:txBody>
      </p:sp>
      <p:pic>
        <p:nvPicPr>
          <p:cNvPr id="556" name="Google Shape;5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600" y="1641697"/>
            <a:ext cx="4610800" cy="29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7"/>
          <p:cNvSpPr/>
          <p:nvPr/>
        </p:nvSpPr>
        <p:spPr>
          <a:xfrm>
            <a:off x="685150" y="364750"/>
            <a:ext cx="7788000" cy="4495500"/>
          </a:xfrm>
          <a:prstGeom prst="ellipse">
            <a:avLst/>
          </a:prstGeom>
          <a:noFill/>
          <a:ln w="381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67"/>
          <p:cNvSpPr/>
          <p:nvPr/>
        </p:nvSpPr>
        <p:spPr>
          <a:xfrm>
            <a:off x="1913450" y="702925"/>
            <a:ext cx="5472300" cy="4056000"/>
          </a:xfrm>
          <a:prstGeom prst="ellipse">
            <a:avLst/>
          </a:prstGeom>
          <a:noFill/>
          <a:ln w="38100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7"/>
          <p:cNvSpPr/>
          <p:nvPr/>
        </p:nvSpPr>
        <p:spPr>
          <a:xfrm>
            <a:off x="3302538" y="1562700"/>
            <a:ext cx="2538900" cy="2488200"/>
          </a:xfrm>
          <a:prstGeom prst="ellipse">
            <a:avLst/>
          </a:prstGeom>
          <a:noFill/>
          <a:ln w="3810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</a:t>
            </a:r>
            <a:endParaRPr/>
          </a:p>
        </p:txBody>
      </p:sp>
      <p:pic>
        <p:nvPicPr>
          <p:cNvPr id="565" name="Google Shape;5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354" y="2301065"/>
            <a:ext cx="1191273" cy="101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495" y="2301069"/>
            <a:ext cx="1191273" cy="10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916" y="2280961"/>
            <a:ext cx="1191272" cy="105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208" y="2301069"/>
            <a:ext cx="1191273" cy="10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13" y="2280950"/>
            <a:ext cx="1191272" cy="105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923" y="2301077"/>
            <a:ext cx="1191273" cy="10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7780" y="2301077"/>
            <a:ext cx="1191273" cy="1011428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7"/>
          <p:cNvSpPr txBox="1"/>
          <p:nvPr/>
        </p:nvSpPr>
        <p:spPr>
          <a:xfrm>
            <a:off x="4092875" y="3464400"/>
            <a:ext cx="112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contents</a:t>
            </a:r>
            <a:endParaRPr sz="1500" b="1"/>
          </a:p>
        </p:txBody>
      </p:sp>
      <p:sp>
        <p:nvSpPr>
          <p:cNvPr id="573" name="Google Shape;573;p67"/>
          <p:cNvSpPr txBox="1"/>
          <p:nvPr/>
        </p:nvSpPr>
        <p:spPr>
          <a:xfrm>
            <a:off x="5450628" y="3464400"/>
            <a:ext cx="112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padding</a:t>
            </a:r>
            <a:endParaRPr sz="1500" b="1"/>
          </a:p>
        </p:txBody>
      </p:sp>
      <p:sp>
        <p:nvSpPr>
          <p:cNvPr id="574" name="Google Shape;574;p67"/>
          <p:cNvSpPr txBox="1"/>
          <p:nvPr/>
        </p:nvSpPr>
        <p:spPr>
          <a:xfrm>
            <a:off x="2737250" y="3464400"/>
            <a:ext cx="119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padding</a:t>
            </a:r>
            <a:endParaRPr sz="1500" b="1"/>
          </a:p>
        </p:txBody>
      </p:sp>
      <p:sp>
        <p:nvSpPr>
          <p:cNvPr id="575" name="Google Shape;575;p67"/>
          <p:cNvSpPr txBox="1"/>
          <p:nvPr/>
        </p:nvSpPr>
        <p:spPr>
          <a:xfrm>
            <a:off x="1650575" y="3464400"/>
            <a:ext cx="87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border</a:t>
            </a:r>
            <a:endParaRPr sz="1500" b="1"/>
          </a:p>
        </p:txBody>
      </p:sp>
      <p:sp>
        <p:nvSpPr>
          <p:cNvPr id="576" name="Google Shape;576;p67"/>
          <p:cNvSpPr txBox="1"/>
          <p:nvPr/>
        </p:nvSpPr>
        <p:spPr>
          <a:xfrm>
            <a:off x="6945025" y="3464400"/>
            <a:ext cx="87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border</a:t>
            </a:r>
            <a:endParaRPr sz="1500" b="1"/>
          </a:p>
        </p:txBody>
      </p:sp>
      <p:sp>
        <p:nvSpPr>
          <p:cNvPr id="577" name="Google Shape;577;p67"/>
          <p:cNvSpPr txBox="1"/>
          <p:nvPr/>
        </p:nvSpPr>
        <p:spPr>
          <a:xfrm>
            <a:off x="8087800" y="3464400"/>
            <a:ext cx="87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margin</a:t>
            </a:r>
            <a:endParaRPr sz="1500" b="1"/>
          </a:p>
        </p:txBody>
      </p:sp>
      <p:sp>
        <p:nvSpPr>
          <p:cNvPr id="578" name="Google Shape;578;p67"/>
          <p:cNvSpPr txBox="1"/>
          <p:nvPr/>
        </p:nvSpPr>
        <p:spPr>
          <a:xfrm>
            <a:off x="283500" y="3464400"/>
            <a:ext cx="87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margin</a:t>
            </a:r>
            <a:endParaRPr sz="15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</a:t>
            </a:r>
            <a:endParaRPr/>
          </a:p>
        </p:txBody>
      </p:sp>
      <p:pic>
        <p:nvPicPr>
          <p:cNvPr id="584" name="Google Shape;584;p68"/>
          <p:cNvPicPr preferRelativeResize="0"/>
          <p:nvPr/>
        </p:nvPicPr>
        <p:blipFill rotWithShape="1">
          <a:blip r:embed="rId3">
            <a:alphaModFix/>
          </a:blip>
          <a:srcRect r="62525"/>
          <a:stretch/>
        </p:blipFill>
        <p:spPr>
          <a:xfrm>
            <a:off x="5365017" y="592375"/>
            <a:ext cx="2987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8"/>
          <p:cNvPicPr preferRelativeResize="0"/>
          <p:nvPr/>
        </p:nvPicPr>
        <p:blipFill rotWithShape="1">
          <a:blip r:embed="rId4">
            <a:alphaModFix/>
          </a:blip>
          <a:srcRect r="61980"/>
          <a:stretch/>
        </p:blipFill>
        <p:spPr>
          <a:xfrm>
            <a:off x="5365017" y="1547350"/>
            <a:ext cx="2987599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8"/>
          <p:cNvPicPr preferRelativeResize="0"/>
          <p:nvPr/>
        </p:nvPicPr>
        <p:blipFill rotWithShape="1">
          <a:blip r:embed="rId5">
            <a:alphaModFix/>
          </a:blip>
          <a:srcRect r="62435"/>
          <a:stretch/>
        </p:blipFill>
        <p:spPr>
          <a:xfrm>
            <a:off x="5365017" y="2407063"/>
            <a:ext cx="2987601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8"/>
          <p:cNvPicPr preferRelativeResize="0"/>
          <p:nvPr/>
        </p:nvPicPr>
        <p:blipFill rotWithShape="1">
          <a:blip r:embed="rId6">
            <a:alphaModFix/>
          </a:blip>
          <a:srcRect r="62965"/>
          <a:stretch/>
        </p:blipFill>
        <p:spPr>
          <a:xfrm>
            <a:off x="5026250" y="3359600"/>
            <a:ext cx="3326376" cy="14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13" y="1438463"/>
            <a:ext cx="34194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013" y="2011575"/>
            <a:ext cx="33909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 - display</a:t>
            </a:r>
            <a:endParaRPr/>
          </a:p>
        </p:txBody>
      </p:sp>
      <p:sp>
        <p:nvSpPr>
          <p:cNvPr id="595" name="Google Shape;59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block : contents의 영역이 한 줄을 꽉 채워서 </a:t>
            </a:r>
            <a:r>
              <a:rPr lang="ko" dirty="0">
                <a:solidFill>
                  <a:srgbClr val="FF0000"/>
                </a:solidFill>
              </a:rPr>
              <a:t>다른 태그와 같은 줄에 오지 않는다</a:t>
            </a:r>
            <a:r>
              <a:rPr lang="ko" dirty="0"/>
              <a:t>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특징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width &amp; height &amp; margin &amp; padding 모두 반영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예) div, p, h1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inline : contetns의 영역이 내용의 크기와 동일하여, </a:t>
            </a:r>
            <a:r>
              <a:rPr lang="ko" dirty="0">
                <a:solidFill>
                  <a:srgbClr val="FF0000"/>
                </a:solidFill>
              </a:rPr>
              <a:t>다른 태그들과 같은 줄에 올 수 있다</a:t>
            </a:r>
            <a:endParaRPr dirty="0"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특징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solidFill>
                  <a:srgbClr val="FF0000"/>
                </a:solidFill>
              </a:rPr>
              <a:t>width	 &amp; height 속성이 무시</a:t>
            </a:r>
            <a:r>
              <a:rPr lang="ko" dirty="0"/>
              <a:t>되고 contents의 크기만큼만 공간을 차지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solidFill>
                  <a:srgbClr val="FF0000"/>
                </a:solidFill>
              </a:rPr>
              <a:t>margin &amp; padding 속성도 좌우 간격만 반영, 상하 간격은 반영X</a:t>
            </a:r>
            <a:endParaRPr dirty="0"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예) span, a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 - display(block &amp; inline)</a:t>
            </a:r>
            <a:endParaRPr/>
          </a:p>
        </p:txBody>
      </p:sp>
      <p:pic>
        <p:nvPicPr>
          <p:cNvPr id="601" name="Google Shape;6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25" y="1224163"/>
            <a:ext cx="478669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3" y="4002354"/>
            <a:ext cx="9058275" cy="8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650" y="1900225"/>
            <a:ext cx="24765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 - display</a:t>
            </a:r>
            <a:endParaRPr/>
          </a:p>
        </p:txBody>
      </p:sp>
      <p:sp>
        <p:nvSpPr>
          <p:cNvPr id="609" name="Google Shape;609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inline-block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태그가 한 줄에 여러 개 올 수 있지만 width &amp; height &amp; margin &amp; padding 모두 반영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예) button, input</a:t>
            </a:r>
            <a:endParaRPr lang="en-US" altLang="ko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Inline</a:t>
            </a:r>
            <a:r>
              <a:rPr lang="ko-KR" altLang="en-US" dirty="0"/>
              <a:t>과 </a:t>
            </a:r>
            <a:r>
              <a:rPr lang="en-US" altLang="ko-KR" dirty="0"/>
              <a:t>block</a:t>
            </a:r>
            <a:r>
              <a:rPr lang="ko-KR" altLang="en-US" dirty="0"/>
              <a:t>의 특징이 둘 다 </a:t>
            </a:r>
            <a:r>
              <a:rPr lang="ko-KR" altLang="en-US" dirty="0" err="1"/>
              <a:t>있는건가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link &amp; import - import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import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외부에 파일을 나의 파일로 가져와 사용한다.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예) font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 - display(inline-block)</a:t>
            </a:r>
            <a:endParaRPr/>
          </a:p>
        </p:txBody>
      </p:sp>
      <p:pic>
        <p:nvPicPr>
          <p:cNvPr id="615" name="Google Shape;6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450" y="1017725"/>
            <a:ext cx="26098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552450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9200" y="2266350"/>
            <a:ext cx="6273100" cy="12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 - border</a:t>
            </a:r>
            <a:endParaRPr/>
          </a:p>
        </p:txBody>
      </p:sp>
      <p:sp>
        <p:nvSpPr>
          <p:cNvPr id="623" name="Google Shape;623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border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width : 테두리의 두께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style : 실선, 점선, 이미지 등 테두리의 종류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color : 테두리의 색상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축약형 &gt; border : (width) (style) (color)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 - border</a:t>
            </a:r>
            <a:endParaRPr/>
          </a:p>
        </p:txBody>
      </p:sp>
      <p:pic>
        <p:nvPicPr>
          <p:cNvPr id="629" name="Google Shape;6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975" y="1017725"/>
            <a:ext cx="27813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5162325" cy="32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250" y="3940700"/>
            <a:ext cx="5758482" cy="6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 - border-sizing</a:t>
            </a:r>
            <a:endParaRPr/>
          </a:p>
        </p:txBody>
      </p:sp>
      <p:sp>
        <p:nvSpPr>
          <p:cNvPr id="637" name="Google Shape;637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box-sizing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content-box : 콘텐츠 영역을 기준으로 크기를 정함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예) padding 10px + border 10px + width 200px이라면, 총 240px의 너비를 갖는다.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border-box : 테두리(padding &amp; border, margin은 포함x)를 기준으로 크기를 정함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예) padding 10px, border 10px, width 200px이라면, 총 200px의 너비를 갖는다.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width는 실제로 160px이 된다.</a:t>
            </a:r>
            <a:endParaRPr/>
          </a:p>
        </p:txBody>
      </p:sp>
      <p:sp>
        <p:nvSpPr>
          <p:cNvPr id="638" name="Google Shape;638;p75"/>
          <p:cNvSpPr/>
          <p:nvPr/>
        </p:nvSpPr>
        <p:spPr>
          <a:xfrm>
            <a:off x="6010675" y="1773250"/>
            <a:ext cx="970200" cy="268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75"/>
          <p:cNvSpPr/>
          <p:nvPr/>
        </p:nvSpPr>
        <p:spPr>
          <a:xfrm>
            <a:off x="5853463" y="3356250"/>
            <a:ext cx="970200" cy="268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50" y="2152650"/>
            <a:ext cx="30099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223" y="2105673"/>
            <a:ext cx="2395875" cy="9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0613" y="3709409"/>
            <a:ext cx="2395875" cy="129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7550" y="3864163"/>
            <a:ext cx="2552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5"/>
          <p:cNvSpPr/>
          <p:nvPr/>
        </p:nvSpPr>
        <p:spPr>
          <a:xfrm>
            <a:off x="0" y="-12192"/>
            <a:ext cx="91440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75"/>
          <p:cNvSpPr txBox="1"/>
          <p:nvPr/>
        </p:nvSpPr>
        <p:spPr>
          <a:xfrm>
            <a:off x="1489900" y="1793800"/>
            <a:ext cx="6251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content-box의 전체 크기 = content-box + border + padding + margin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content-box의 콘텐츠 크기 = content-box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border-box의 전체 크기 = border-box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border-box의 콘텐츠 크기 = border-box - border - padding - margin</a:t>
            </a:r>
            <a:endParaRPr/>
          </a:p>
        </p:txBody>
      </p:sp>
      <p:sp>
        <p:nvSpPr>
          <p:cNvPr id="646" name="Google Shape;646;p75"/>
          <p:cNvSpPr txBox="1"/>
          <p:nvPr/>
        </p:nvSpPr>
        <p:spPr>
          <a:xfrm>
            <a:off x="4142013" y="4568875"/>
            <a:ext cx="497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참고 사이트 : https://dasima.xyz/css-box-sizing-content-box-vs-border-box/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박스모델 - border-sizing</a:t>
            </a:r>
            <a:endParaRPr/>
          </a:p>
        </p:txBody>
      </p:sp>
      <p:pic>
        <p:nvPicPr>
          <p:cNvPr id="652" name="Google Shape;6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650" y="445025"/>
            <a:ext cx="268605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514239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574" y="2689750"/>
            <a:ext cx="1746575" cy="24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포지션</a:t>
            </a:r>
            <a:endParaRPr/>
          </a:p>
        </p:txBody>
      </p:sp>
      <p:sp>
        <p:nvSpPr>
          <p:cNvPr id="660" name="Google Shape;660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static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코드의 흐름대로 배치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배치 불가능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default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relative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dirty="0"/>
              <a:t>본래 </a:t>
            </a:r>
            <a:r>
              <a:rPr lang="ko" dirty="0"/>
              <a:t>자신</a:t>
            </a:r>
            <a:r>
              <a:rPr lang="ko-KR" altLang="en-US" dirty="0"/>
              <a:t>의 위치</a:t>
            </a:r>
            <a:r>
              <a:rPr lang="ko" dirty="0"/>
              <a:t> 기준으로 배치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absolute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부모(조상)을 기준으로 배치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영역을 차지하지 않는다.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fixed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*뷰포트 기준으로 배치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/>
              <a:t>*뷰포트 : 현재 화면에 보여지고 있는 다각형의 영역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61" name="Google Shape;661;p77"/>
          <p:cNvSpPr txBox="1"/>
          <p:nvPr/>
        </p:nvSpPr>
        <p:spPr>
          <a:xfrm>
            <a:off x="1283875" y="4119950"/>
            <a:ext cx="26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62" name="Google Shape;662;p77"/>
          <p:cNvSpPr txBox="1"/>
          <p:nvPr/>
        </p:nvSpPr>
        <p:spPr>
          <a:xfrm>
            <a:off x="4489200" y="4520150"/>
            <a:ext cx="46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참고 영상 : https://www.youtube.com/watch?v=jWh3IbgMUPI&amp;t=18s</a:t>
            </a: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포지션</a:t>
            </a:r>
            <a:endParaRPr/>
          </a:p>
        </p:txBody>
      </p:sp>
      <p:pic>
        <p:nvPicPr>
          <p:cNvPr id="668" name="Google Shape;66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0925"/>
            <a:ext cx="5748026" cy="33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825" y="1811339"/>
            <a:ext cx="2531475" cy="259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포지션</a:t>
            </a:r>
            <a:endParaRPr/>
          </a:p>
        </p:txBody>
      </p:sp>
      <p:pic>
        <p:nvPicPr>
          <p:cNvPr id="675" name="Google Shape;675;p79"/>
          <p:cNvPicPr preferRelativeResize="0"/>
          <p:nvPr/>
        </p:nvPicPr>
        <p:blipFill rotWithShape="1">
          <a:blip r:embed="rId3">
            <a:alphaModFix/>
          </a:blip>
          <a:srcRect t="2903"/>
          <a:stretch/>
        </p:blipFill>
        <p:spPr>
          <a:xfrm>
            <a:off x="2837900" y="1270225"/>
            <a:ext cx="3468200" cy="34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포지션</a:t>
            </a:r>
            <a:endParaRPr/>
          </a:p>
        </p:txBody>
      </p:sp>
      <p:pic>
        <p:nvPicPr>
          <p:cNvPr id="681" name="Google Shape;6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7908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74913"/>
            <a:ext cx="28956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00" y="1170125"/>
            <a:ext cx="29337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0400" y="2679675"/>
            <a:ext cx="28956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8400" y="1170125"/>
            <a:ext cx="2705100" cy="271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포지션 - static</a:t>
            </a:r>
            <a:endParaRPr/>
          </a:p>
        </p:txBody>
      </p:sp>
      <p:pic>
        <p:nvPicPr>
          <p:cNvPr id="691" name="Google Shape;69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" y="1396263"/>
            <a:ext cx="505777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500" y="1041114"/>
            <a:ext cx="2961801" cy="29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link &amp; import - import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8350"/>
            <a:ext cx="520579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6161925" y="2423600"/>
            <a:ext cx="2450700" cy="4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원하는 글씨체 클릭</a:t>
            </a:r>
            <a:endParaRPr sz="2000"/>
          </a:p>
        </p:txBody>
      </p:sp>
      <p:sp>
        <p:nvSpPr>
          <p:cNvPr id="104" name="Google Shape;104;p19"/>
          <p:cNvSpPr/>
          <p:nvPr/>
        </p:nvSpPr>
        <p:spPr>
          <a:xfrm rot="9337161">
            <a:off x="5123643" y="2900507"/>
            <a:ext cx="1168613" cy="498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포지션 - relative</a:t>
            </a:r>
            <a:endParaRPr/>
          </a:p>
        </p:txBody>
      </p:sp>
      <p:pic>
        <p:nvPicPr>
          <p:cNvPr id="698" name="Google Shape;6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7100"/>
            <a:ext cx="3482675" cy="27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7725"/>
            <a:ext cx="380100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포지션 - absolute</a:t>
            </a:r>
            <a:endParaRPr/>
          </a:p>
        </p:txBody>
      </p:sp>
      <p:pic>
        <p:nvPicPr>
          <p:cNvPr id="705" name="Google Shape;70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0" y="1642600"/>
            <a:ext cx="3361000" cy="26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4705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포지션 - absolute</a:t>
            </a:r>
            <a:endParaRPr/>
          </a:p>
        </p:txBody>
      </p:sp>
      <p:pic>
        <p:nvPicPr>
          <p:cNvPr id="712" name="Google Shape;7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75" y="1356325"/>
            <a:ext cx="304800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4"/>
          <p:cNvPicPr preferRelativeResize="0"/>
          <p:nvPr/>
        </p:nvPicPr>
        <p:blipFill rotWithShape="1">
          <a:blip r:embed="rId4">
            <a:alphaModFix/>
          </a:blip>
          <a:srcRect t="8649" r="50000" b="30945"/>
          <a:stretch/>
        </p:blipFill>
        <p:spPr>
          <a:xfrm>
            <a:off x="3973450" y="1017725"/>
            <a:ext cx="5005051" cy="340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포지션 - fixed</a:t>
            </a:r>
            <a:endParaRPr/>
          </a:p>
        </p:txBody>
      </p:sp>
      <p:pic>
        <p:nvPicPr>
          <p:cNvPr id="719" name="Google Shape;7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00" y="1646475"/>
            <a:ext cx="3244525" cy="26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67213"/>
            <a:ext cx="3853858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200" y="3215700"/>
            <a:ext cx="3736076" cy="16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쿼리</a:t>
            </a:r>
            <a:endParaRPr/>
          </a:p>
        </p:txBody>
      </p:sp>
      <p:pic>
        <p:nvPicPr>
          <p:cNvPr id="731" name="Google Shape;73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75" y="1141313"/>
            <a:ext cx="3489726" cy="36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01038"/>
            <a:ext cx="4701023" cy="229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쿼리</a:t>
            </a:r>
            <a:endParaRPr/>
          </a:p>
        </p:txBody>
      </p:sp>
      <p:pic>
        <p:nvPicPr>
          <p:cNvPr id="738" name="Google Shape;73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25" y="1581650"/>
            <a:ext cx="5004201" cy="25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273" y="1581638"/>
            <a:ext cx="2622224" cy="25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쿼리</a:t>
            </a:r>
            <a:endParaRPr/>
          </a:p>
        </p:txBody>
      </p:sp>
      <p:pic>
        <p:nvPicPr>
          <p:cNvPr id="745" name="Google Shape;74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00" y="1494150"/>
            <a:ext cx="3023276" cy="302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850" y="1494150"/>
            <a:ext cx="2833825" cy="28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쿼리</a:t>
            </a:r>
            <a:endParaRPr/>
          </a:p>
        </p:txBody>
      </p:sp>
      <p:pic>
        <p:nvPicPr>
          <p:cNvPr id="752" name="Google Shape;75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000" y="1100125"/>
            <a:ext cx="6181994" cy="34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쿼리</a:t>
            </a:r>
            <a:endParaRPr/>
          </a:p>
        </p:txBody>
      </p:sp>
      <p:sp>
        <p:nvSpPr>
          <p:cNvPr id="758" name="Google Shape;758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@media(조건) { 스타일 }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예) 브라우저 화면 =&lt; 800px 일때, h1의 태그의 background-color : yellow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@media(max-width:800px) { h1 { background-color : yello; } }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max-width : 브라우저 창의 가장 큰 width값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min-width : 브라우저 창의 가장 작은 width값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link &amp; import - import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3265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7974225" y="1170125"/>
            <a:ext cx="610800" cy="41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7836825" y="199375"/>
            <a:ext cx="885600" cy="4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클릭</a:t>
            </a:r>
            <a:endParaRPr sz="2000"/>
          </a:p>
        </p:txBody>
      </p:sp>
      <p:sp>
        <p:nvSpPr>
          <p:cNvPr id="113" name="Google Shape;113;p20"/>
          <p:cNvSpPr/>
          <p:nvPr/>
        </p:nvSpPr>
        <p:spPr>
          <a:xfrm rot="5649107">
            <a:off x="8001996" y="719428"/>
            <a:ext cx="555257" cy="49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쿼리</a:t>
            </a:r>
            <a:endParaRPr/>
          </a:p>
        </p:txBody>
      </p:sp>
      <p:pic>
        <p:nvPicPr>
          <p:cNvPr id="764" name="Google Shape;76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26745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2362975"/>
            <a:ext cx="41243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쿼리</a:t>
            </a:r>
            <a:endParaRPr/>
          </a:p>
        </p:txBody>
      </p:sp>
      <p:pic>
        <p:nvPicPr>
          <p:cNvPr id="771" name="Google Shape;771;p93"/>
          <p:cNvPicPr preferRelativeResize="0"/>
          <p:nvPr/>
        </p:nvPicPr>
        <p:blipFill rotWithShape="1">
          <a:blip r:embed="rId3">
            <a:alphaModFix/>
          </a:blip>
          <a:srcRect l="28013" t="14652" r="11442" b="70132"/>
          <a:stretch/>
        </p:blipFill>
        <p:spPr>
          <a:xfrm>
            <a:off x="53550" y="1797750"/>
            <a:ext cx="9036902" cy="127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93"/>
          <p:cNvPicPr preferRelativeResize="0"/>
          <p:nvPr/>
        </p:nvPicPr>
        <p:blipFill rotWithShape="1">
          <a:blip r:embed="rId4">
            <a:alphaModFix/>
          </a:blip>
          <a:srcRect l="37119" t="14896" r="11758" b="76294"/>
          <a:stretch/>
        </p:blipFill>
        <p:spPr>
          <a:xfrm>
            <a:off x="53552" y="3075200"/>
            <a:ext cx="9036902" cy="8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3"/>
          <p:cNvSpPr/>
          <p:nvPr/>
        </p:nvSpPr>
        <p:spPr>
          <a:xfrm>
            <a:off x="7706500" y="1721700"/>
            <a:ext cx="741300" cy="37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93"/>
          <p:cNvSpPr/>
          <p:nvPr/>
        </p:nvSpPr>
        <p:spPr>
          <a:xfrm>
            <a:off x="7549975" y="2986200"/>
            <a:ext cx="741300" cy="37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부트스트랩</a:t>
            </a:r>
            <a:endParaRPr/>
          </a:p>
        </p:txBody>
      </p:sp>
      <p:sp>
        <p:nvSpPr>
          <p:cNvPr id="780" name="Google Shape;780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링크 :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https://getbootstrap.kr/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설명 : HTML, CSS, JS 라이브러리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95"/>
          <p:cNvPicPr preferRelativeResize="0"/>
          <p:nvPr/>
        </p:nvPicPr>
        <p:blipFill rotWithShape="1">
          <a:blip r:embed="rId3">
            <a:alphaModFix/>
          </a:blip>
          <a:srcRect t="4245" b="4854"/>
          <a:stretch/>
        </p:blipFill>
        <p:spPr>
          <a:xfrm>
            <a:off x="0" y="233991"/>
            <a:ext cx="9144000" cy="467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375" y="152400"/>
            <a:ext cx="73552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과제3</a:t>
            </a:r>
            <a:endParaRPr/>
          </a:p>
        </p:txBody>
      </p:sp>
      <p:sp>
        <p:nvSpPr>
          <p:cNvPr id="796" name="Google Shape;796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미디어 쿼리를 활용하여 웹 사이트 만들기</a:t>
            </a:r>
            <a:br>
              <a:rPr lang="ko"/>
            </a:br>
            <a:r>
              <a:rPr lang="ko"/>
              <a:t>(이미 만든 다른 웹사이트에 적용해도 괜찮음)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담당 프론트 스터디 운영진</a:t>
            </a:r>
            <a:endParaRPr/>
          </a:p>
        </p:txBody>
      </p:sp>
      <p:sp>
        <p:nvSpPr>
          <p:cNvPr id="802" name="Google Shape;802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4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용수진(</a:t>
            </a:r>
            <a:r>
              <a:rPr lang="ko" u="sng">
                <a:solidFill>
                  <a:schemeClr val="hlink"/>
                </a:solidFill>
                <a:hlinkClick r:id="rId3"/>
              </a:rPr>
              <a:t>soojin_0503@naver.com</a:t>
            </a:r>
            <a:r>
              <a:rPr lang="ko"/>
              <a:t>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고선진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김도연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김채현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김하경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나민경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정지현</a:t>
            </a:r>
            <a:endParaRPr/>
          </a:p>
        </p:txBody>
      </p:sp>
      <p:sp>
        <p:nvSpPr>
          <p:cNvPr id="803" name="Google Shape;803;p98"/>
          <p:cNvSpPr txBox="1">
            <a:spLocks noGrp="1"/>
          </p:cNvSpPr>
          <p:nvPr>
            <p:ph type="body" idx="1"/>
          </p:nvPr>
        </p:nvSpPr>
        <p:spPr>
          <a:xfrm>
            <a:off x="4718925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김은서(</a:t>
            </a:r>
            <a:r>
              <a:rPr lang="ko" u="sng">
                <a:solidFill>
                  <a:schemeClr val="hlink"/>
                </a:solidFill>
                <a:hlinkClick r:id="rId4"/>
              </a:rPr>
              <a:t>kimeunseo0603@gmail.com</a:t>
            </a:r>
            <a:r>
              <a:rPr lang="ko"/>
              <a:t>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정채원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조혜현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표정인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한송이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허정윤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link &amp; import - import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00" y="1651599"/>
            <a:ext cx="7801225" cy="284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7006275" y="3311950"/>
            <a:ext cx="1276800" cy="41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7201875" y="2265550"/>
            <a:ext cx="885600" cy="4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클릭</a:t>
            </a:r>
            <a:endParaRPr sz="2000"/>
          </a:p>
        </p:txBody>
      </p:sp>
      <p:sp>
        <p:nvSpPr>
          <p:cNvPr id="122" name="Google Shape;122;p21"/>
          <p:cNvSpPr/>
          <p:nvPr/>
        </p:nvSpPr>
        <p:spPr>
          <a:xfrm rot="5649107">
            <a:off x="7367046" y="2785603"/>
            <a:ext cx="555257" cy="49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1737</Words>
  <Application>Microsoft Office PowerPoint</Application>
  <PresentationFormat>화면 슬라이드 쇼(16:9)</PresentationFormat>
  <Paragraphs>320</Paragraphs>
  <Slides>86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88" baseType="lpstr">
      <vt:lpstr>Arial</vt:lpstr>
      <vt:lpstr>Simple Light</vt:lpstr>
      <vt:lpstr>프론트 스터디 - CSS</vt:lpstr>
      <vt:lpstr>CSS</vt:lpstr>
      <vt:lpstr>link &amp; import - link</vt:lpstr>
      <vt:lpstr>link &amp; import - link</vt:lpstr>
      <vt:lpstr>link &amp; import – link css파일이 같은 선상에 없을 때 </vt:lpstr>
      <vt:lpstr>link &amp; import - import</vt:lpstr>
      <vt:lpstr>link &amp; import - import</vt:lpstr>
      <vt:lpstr>link &amp; import - import</vt:lpstr>
      <vt:lpstr>link &amp; import - import </vt:lpstr>
      <vt:lpstr>link &amp; import - import</vt:lpstr>
      <vt:lpstr>link &amp; import - import</vt:lpstr>
      <vt:lpstr>link &amp; import - import</vt:lpstr>
      <vt:lpstr>link &amp; import - import</vt:lpstr>
      <vt:lpstr>선택자(selector)</vt:lpstr>
      <vt:lpstr>선택자 - id &amp; class</vt:lpstr>
      <vt:lpstr>선택자 - id &amp; class</vt:lpstr>
      <vt:lpstr>선택자 - id &amp; class</vt:lpstr>
      <vt:lpstr>선택자 - 부모 자식 선택자</vt:lpstr>
      <vt:lpstr>선택자 - 부모 자식 선택자</vt:lpstr>
      <vt:lpstr>선택자 - 부모 자식 선택자 – 적용범위를 줄여줌</vt:lpstr>
      <vt:lpstr>선택자 - 가상클래스</vt:lpstr>
      <vt:lpstr>선택자 - 가상클래스</vt:lpstr>
      <vt:lpstr>선택자 - 연습</vt:lpstr>
      <vt:lpstr>속성 - background</vt:lpstr>
      <vt:lpstr>속성 - background - 실습 - 환경</vt:lpstr>
      <vt:lpstr>속성 - background - 실습</vt:lpstr>
      <vt:lpstr>속성 - background - 실습</vt:lpstr>
      <vt:lpstr>속성 - background - 실습</vt:lpstr>
      <vt:lpstr>속성 - 타이포그래피(글씨와 관련)</vt:lpstr>
      <vt:lpstr>속성 - 타이포그래피(글씨와 관련)</vt:lpstr>
      <vt:lpstr>과제1</vt:lpstr>
      <vt:lpstr>담당 프론트 스터디 운영진</vt:lpstr>
      <vt:lpstr>PowerPoint 프레젠테이션</vt:lpstr>
      <vt:lpstr>PowerPoint 프레젠테이션</vt:lpstr>
      <vt:lpstr>PowerPoint 프레젠테이션</vt:lpstr>
      <vt:lpstr>상속</vt:lpstr>
      <vt:lpstr>PowerPoint 프레젠테이션</vt:lpstr>
      <vt:lpstr>PowerPoint 프레젠테이션</vt:lpstr>
      <vt:lpstr>PowerPoint 프레젠테이션</vt:lpstr>
      <vt:lpstr>상속 코드</vt:lpstr>
      <vt:lpstr>상속 결과</vt:lpstr>
      <vt:lpstr>상속</vt:lpstr>
      <vt:lpstr>상속 - 우선순위</vt:lpstr>
      <vt:lpstr>PowerPoint 프레젠테이션</vt:lpstr>
      <vt:lpstr>상속 - 우선순위</vt:lpstr>
      <vt:lpstr>상속 - 우선순위</vt:lpstr>
      <vt:lpstr>상속 - 우선순위</vt:lpstr>
      <vt:lpstr>상속 - 우선순위</vt:lpstr>
      <vt:lpstr>상속 - 우선순위</vt:lpstr>
      <vt:lpstr>상속 - 우선순위</vt:lpstr>
      <vt:lpstr>상속 - 우선순위</vt:lpstr>
      <vt:lpstr>상속 - 우선순위</vt:lpstr>
      <vt:lpstr>PowerPoint 프레젠테이션</vt:lpstr>
      <vt:lpstr>박스모델</vt:lpstr>
      <vt:lpstr>박스모델</vt:lpstr>
      <vt:lpstr>박스모델</vt:lpstr>
      <vt:lpstr>박스모델 - display</vt:lpstr>
      <vt:lpstr>박스모델 - display(block &amp; inline)</vt:lpstr>
      <vt:lpstr>박스모델 - display</vt:lpstr>
      <vt:lpstr>박스모델 - display(inline-block)</vt:lpstr>
      <vt:lpstr>박스모델 - border</vt:lpstr>
      <vt:lpstr>박스모델 - border</vt:lpstr>
      <vt:lpstr>박스모델 - border-sizing</vt:lpstr>
      <vt:lpstr>박스모델 - border-sizing</vt:lpstr>
      <vt:lpstr>포지션</vt:lpstr>
      <vt:lpstr>포지션</vt:lpstr>
      <vt:lpstr>포지션</vt:lpstr>
      <vt:lpstr>포지션</vt:lpstr>
      <vt:lpstr>포지션 - static</vt:lpstr>
      <vt:lpstr>포지션 - relative</vt:lpstr>
      <vt:lpstr>포지션 - absolute</vt:lpstr>
      <vt:lpstr>포지션 - absolute</vt:lpstr>
      <vt:lpstr>포지션 - fixed</vt:lpstr>
      <vt:lpstr>PowerPoint 프레젠테이션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미디어 쿼리</vt:lpstr>
      <vt:lpstr>부트스트랩</vt:lpstr>
      <vt:lpstr>PowerPoint 프레젠테이션</vt:lpstr>
      <vt:lpstr>PowerPoint 프레젠테이션</vt:lpstr>
      <vt:lpstr>과제3</vt:lpstr>
      <vt:lpstr>담당 프론트 스터디 운영진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 스터디 - CSS</dc:title>
  <cp:lastModifiedBy>조 혜현</cp:lastModifiedBy>
  <cp:revision>14</cp:revision>
  <dcterms:modified xsi:type="dcterms:W3CDTF">2023-03-28T15:14:32Z</dcterms:modified>
</cp:coreProperties>
</file>